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61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A3E2EB"/>
    <a:srgbClr val="6ABAD0"/>
    <a:srgbClr val="473FE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6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1" Type="http://schemas.microsoft.com/office/2006/relationships/legacyDiagramText" Target="legacyDiagramText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26D908-7BAF-438D-8B97-321CBBCAAF97}" type="datetimeFigureOut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BC626B-7B16-43E5-84E8-DBA6D68B8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85EE6-0616-4434-ADA5-FDDE927E98BA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8F602-3FBC-4516-B7DA-4E59605E20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B06E7-BC2B-477F-BD26-16CBA6C9D6E7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8E18-6379-4CA5-BC24-5F85404C7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F8501-6A75-4444-99FE-133459BDB787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E76F8-0C45-41CE-982D-3D8FFD211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48531-DDB4-4A64-A3B5-B74967D35783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C297D-01D5-456F-8BD7-219E1088B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F1F48-DE1E-45AB-A13E-D52761570BCA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5FCD0-65AC-42A8-AF11-FC9F2BC071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520B2-B87E-4A6E-B478-7A4CE0467E02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2090-A2EC-4267-81B8-B10739B1D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CE65-6C36-42A3-A4E7-155BB6668F39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79D0-5910-40BC-B684-4A11FC088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F37D1-6465-4BC5-B8C1-B5E054082264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32225-C6AF-4D13-A8A8-98727B820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4C093-F4D3-4B5B-9342-BF71E378351D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6087-DCF4-4423-934B-B6152E150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243BF-0B70-4A02-B0FB-8F37D152BCE3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8960-303F-4FFE-AD7F-C407A6C12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C2C94-ABAE-49BA-9EF1-B6553B25826A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2F12-DC64-491A-9789-2D8504C37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F12B9-F124-4F23-878F-637D515F7F6B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B9F4A-3B5B-47DA-9CD4-B4E763AA1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18E99-D5B6-48AF-921B-10785BFEC45E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0FE2E-CEAB-4F60-BF17-3C0176B98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F476-FA37-4CE5-BDC8-BD8A868C1200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F12A2-D92B-4626-846A-B0DB97104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8D3AA-8A82-4207-A689-4B635BAE9B28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30118-5818-441F-AA40-F521E8E135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9E27CB-83CA-4A0F-85D0-D0E5120813A5}" type="datetime1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0AB9A4-82FB-45B8-89AD-49A931357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  <p:sldLayoutId id="2147483649" r:id="rId14"/>
    <p:sldLayoutId id="214748366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4613" y="-171450"/>
            <a:ext cx="39893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23850" y="1268413"/>
            <a:ext cx="489585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i="1">
                <a:solidFill>
                  <a:srgbClr val="C00000"/>
                </a:solidFill>
              </a:rPr>
              <a:t>Интеллект – карта в работе с детьми старшего дошкольного возраста при реализации ФОП ДО</a:t>
            </a: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395288" y="4076700"/>
            <a:ext cx="51847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Выполнили:</a:t>
            </a:r>
          </a:p>
          <a:p>
            <a:r>
              <a:rPr lang="ru-RU" altLang="ru-RU"/>
              <a:t>Воспитатель Чиркова </a:t>
            </a:r>
          </a:p>
          <a:p>
            <a:r>
              <a:rPr lang="ru-RU" altLang="ru-RU"/>
              <a:t>Наталья Евгеньевна,</a:t>
            </a:r>
          </a:p>
          <a:p>
            <a:r>
              <a:rPr lang="ru-RU" altLang="ru-RU"/>
              <a:t>Старший воспитатель</a:t>
            </a:r>
          </a:p>
          <a:p>
            <a:r>
              <a:rPr lang="ru-RU" altLang="ru-RU"/>
              <a:t>Агапова </a:t>
            </a:r>
          </a:p>
          <a:p>
            <a:r>
              <a:rPr lang="ru-RU" altLang="ru-RU"/>
              <a:t>Анастасия Викторовна</a:t>
            </a:r>
          </a:p>
          <a:p>
            <a:endParaRPr lang="ru-RU" altLang="ru-RU"/>
          </a:p>
          <a:p>
            <a:pPr algn="ctr"/>
            <a:r>
              <a:rPr lang="en-US"/>
              <a:t>                                             </a:t>
            </a:r>
            <a:r>
              <a:rPr lang="ru-RU"/>
              <a:t>Волгоград 2024г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88125" y="6492875"/>
            <a:ext cx="2133600" cy="365125"/>
          </a:xfrm>
        </p:spPr>
        <p:txBody>
          <a:bodyPr/>
          <a:lstStyle/>
          <a:p>
            <a:pPr>
              <a:defRPr/>
            </a:pPr>
            <a:fld id="{64040E0D-162F-419E-B41F-DEEF70009031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468313" y="260350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муниципальное дошкольное образовательное учреждение</a:t>
            </a:r>
            <a:endParaRPr lang="ru-RU" b="1"/>
          </a:p>
          <a:p>
            <a:pPr algn="ctr"/>
            <a:r>
              <a:rPr lang="ru-RU" b="1"/>
              <a:t>«</a:t>
            </a:r>
            <a:r>
              <a:rPr lang="de-DE" b="1"/>
              <a:t>Детский сад № 324 Красноармейского</a:t>
            </a:r>
            <a:r>
              <a:rPr lang="ru-RU" b="1"/>
              <a:t> района г. Волгограда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395288" y="5445125"/>
            <a:ext cx="8229600" cy="1143000"/>
          </a:xfrm>
        </p:spPr>
        <p:txBody>
          <a:bodyPr/>
          <a:lstStyle/>
          <a:p>
            <a:r>
              <a:rPr lang="ru-RU" sz="1800" smtClean="0">
                <a:latin typeface="Arial" charset="0"/>
              </a:rPr>
              <a:t>Варианты названия: «интеллект-карта», «карта ума», «карта разума», «карта памяти», «ментальная карта», «ассоциативная карта»,</a:t>
            </a:r>
            <a:r>
              <a:rPr lang="en-US" sz="1800" smtClean="0">
                <a:latin typeface="Arial" charset="0"/>
              </a:rPr>
              <a:t> </a:t>
            </a:r>
            <a:r>
              <a:rPr lang="ru-RU" sz="1800" smtClean="0">
                <a:latin typeface="Arial" charset="0"/>
              </a:rPr>
              <a:t>«ассоциативная диаграмма», «схема мышления», «мыслительная карта».</a:t>
            </a:r>
            <a:r>
              <a:rPr lang="ru-RU" sz="4000" smtClean="0"/>
              <a:t> 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sz="half" idx="1"/>
          </p:nvPr>
        </p:nvSpPr>
        <p:spPr>
          <a:xfrm>
            <a:off x="539750" y="836613"/>
            <a:ext cx="5327650" cy="41767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smtClean="0">
                <a:solidFill>
                  <a:srgbClr val="F61848"/>
                </a:solidFill>
                <a:latin typeface="Arial" charset="0"/>
              </a:rPr>
              <a:t>Интеллектуальная карта</a:t>
            </a:r>
            <a:r>
              <a:rPr lang="ru-RU" sz="2000" smtClean="0">
                <a:latin typeface="Arial" charset="0"/>
              </a:rPr>
              <a:t>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– это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уникальный и простой метод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Arial" charset="0"/>
              </a:rPr>
              <a:t>запоминания информации, с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Arial" charset="0"/>
              </a:rPr>
              <a:t>помощью которого развиваются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Arial" charset="0"/>
              </a:rPr>
              <a:t>как творческие, так и речевые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Arial" charset="0"/>
              </a:rPr>
              <a:t>способности детей и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Arial" charset="0"/>
              </a:rPr>
              <a:t>активизируется мышление.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F61848"/>
                </a:solidFill>
                <a:latin typeface="Arial" charset="0"/>
              </a:rPr>
              <a:t>Метод интеллект- карт</a:t>
            </a:r>
            <a:r>
              <a:rPr lang="ru-RU" sz="2000" smtClean="0">
                <a:latin typeface="Arial" charset="0"/>
              </a:rPr>
              <a:t> помогает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пробудить у ребёнка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способность к изображению окружающего мира,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структурировать информацию, которую ребенку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предстоит усвоить, разбить ее на конкретные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образны</a:t>
            </a:r>
            <a:r>
              <a:rPr lang="en-US" sz="2000" smtClean="0">
                <a:latin typeface="Arial" charset="0"/>
              </a:rPr>
              <a:t> </a:t>
            </a:r>
            <a:r>
              <a:rPr lang="ru-RU" sz="2000" smtClean="0">
                <a:latin typeface="Arial" charset="0"/>
              </a:rPr>
              <a:t>единицы.</a:t>
            </a: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A58321B-3B5C-4473-9C66-F6E49B7A3C5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8436" name="Picture 5" descr="1684836851_polinka-top-p-rebenok-dumaet-kartinka-dlya-detei-vkontak-39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765175"/>
            <a:ext cx="3154362" cy="3368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2800" smtClean="0">
                <a:solidFill>
                  <a:srgbClr val="F61848"/>
                </a:solidFill>
                <a:latin typeface="Arial" charset="0"/>
              </a:rPr>
              <a:t>История интеллект-карт</a:t>
            </a:r>
            <a:r>
              <a:rPr lang="ru-RU" smtClean="0"/>
              <a:t> 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sz="half" idx="1"/>
          </p:nvPr>
        </p:nvSpPr>
        <p:spPr>
          <a:xfrm>
            <a:off x="323850" y="1196975"/>
            <a:ext cx="5627688" cy="3527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    </a:t>
            </a:r>
            <a:r>
              <a:rPr lang="ru-RU" sz="1800" smtClean="0">
                <a:latin typeface="Arial" charset="0"/>
              </a:rPr>
              <a:t>Тони Бюзен – британский психолог, автор методики запоминания, творчества, организации мышления и креативности.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     </a:t>
            </a:r>
            <a:r>
              <a:rPr lang="ru-RU" sz="1800" smtClean="0">
                <a:latin typeface="Arial" charset="0"/>
              </a:rPr>
              <a:t>В работе с дошкольниками метод интеллект карт предложен к.п.н. Акименко Валентиной Михайловной доцентом кафедры специальной педагогики и предметных методик Ставропольского государственного педагогического института.</a:t>
            </a:r>
            <a:r>
              <a:rPr lang="ru-RU" sz="1800" smtClean="0"/>
              <a:t> </a:t>
            </a:r>
            <a:endParaRPr lang="en-US" sz="1800" smtClean="0"/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</a:rPr>
              <a:t>     </a:t>
            </a:r>
            <a:r>
              <a:rPr lang="ru-RU" sz="1800" smtClean="0">
                <a:latin typeface="Arial" charset="0"/>
              </a:rPr>
              <a:t>При составлении интеллект карты в процессе усвоения информации задействованы оба полушария головного мозга. Интеллект-карта основана на ассоциативном мышлении</a:t>
            </a:r>
            <a:r>
              <a:rPr lang="ru-RU" sz="1800" smtClean="0"/>
              <a:t> </a:t>
            </a:r>
            <a:r>
              <a:rPr lang="ru-RU" sz="1800" smtClean="0">
                <a:latin typeface="Arial" charset="0"/>
              </a:rPr>
              <a:t>.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ru-RU" sz="1800" smtClean="0"/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88125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503C87-6C17-4287-8B5E-D3513F397A4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9460" name="Picture 5" descr="f5ed3259c99065ce191d6a1e00986d25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59563" y="981075"/>
            <a:ext cx="2073275" cy="3097213"/>
          </a:xfrm>
        </p:spPr>
      </p:pic>
      <p:pic>
        <p:nvPicPr>
          <p:cNvPr id="19461" name="Picture 6" descr="Одарённые_дети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2195513" y="4508500"/>
            <a:ext cx="3119437" cy="2187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02625" cy="360362"/>
          </a:xfrm>
        </p:spPr>
        <p:txBody>
          <a:bodyPr/>
          <a:lstStyle/>
          <a:p>
            <a:r>
              <a:rPr lang="ru-RU" sz="2800" smtClean="0">
                <a:solidFill>
                  <a:srgbClr val="F61848"/>
                </a:solidFill>
                <a:latin typeface="Arial" charset="0"/>
              </a:rPr>
              <a:t>Цели создания интеллект-карт с дошкльниками</a:t>
            </a:r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468313" y="1052513"/>
            <a:ext cx="8229600" cy="5102225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rgbClr val="F61848"/>
                </a:solidFill>
                <a:latin typeface="Arial" charset="0"/>
              </a:rPr>
              <a:t>1 направление </a:t>
            </a:r>
            <a:endParaRPr lang="en-US" sz="1800" smtClean="0">
              <a:solidFill>
                <a:srgbClr val="F61848"/>
              </a:solidFill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Цель – сбор материала (информации) о предмете, явлении, объекте.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Задачи: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Создать карту в ходе обсуждения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Расширять словарный запас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Развивать процессы мышления</a:t>
            </a:r>
            <a:r>
              <a:rPr lang="ru-RU" sz="2800" smtClean="0"/>
              <a:t> </a:t>
            </a:r>
            <a:r>
              <a:rPr lang="en-US" sz="2800" smtClean="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rgbClr val="F61848"/>
                </a:solidFill>
                <a:latin typeface="Arial" charset="0"/>
              </a:rPr>
              <a:t>2 направление </a:t>
            </a:r>
            <a:endParaRPr lang="en-US" sz="1800" smtClean="0">
              <a:solidFill>
                <a:srgbClr val="F61848"/>
              </a:solidFill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Цель – развитие связной речи детей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Задачи: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Формировать умение последовательно и самостоятельно излагать свои мысли.</a:t>
            </a:r>
            <a:r>
              <a:rPr lang="ru-RU" sz="1800" smtClean="0"/>
              <a:t> </a:t>
            </a:r>
            <a:r>
              <a:rPr lang="en-US" sz="1800" smtClean="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rgbClr val="F61848"/>
                </a:solidFill>
                <a:latin typeface="Arial" charset="0"/>
              </a:rPr>
              <a:t>3 направление</a:t>
            </a:r>
            <a:r>
              <a:rPr lang="ru-RU" sz="1800" smtClean="0">
                <a:latin typeface="Arial" charset="0"/>
              </a:rPr>
              <a:t>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Цель – закрепление и обобщение материала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Задачи: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Создать карту как итог работы с детьми по теме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Развивать у детей умение выделять главную мысль </a:t>
            </a: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latin typeface="Arial" charset="0"/>
              </a:rPr>
              <a:t>• Активизировать словарь, совершенствовать связную речь детей</a:t>
            </a:r>
            <a:r>
              <a:rPr lang="ru-RU" sz="1800" smtClean="0"/>
              <a:t> </a:t>
            </a: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8993819-FB6A-4389-93D6-8CF3D52F189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sz="quarter" idx="4294967295"/>
          </p:nvPr>
        </p:nvSpPr>
        <p:spPr>
          <a:xfrm>
            <a:off x="827088" y="260350"/>
            <a:ext cx="7402512" cy="922338"/>
          </a:xfrm>
        </p:spPr>
        <p:txBody>
          <a:bodyPr/>
          <a:lstStyle/>
          <a:p>
            <a:r>
              <a:rPr lang="ru-RU" sz="2800" b="1" smtClean="0">
                <a:solidFill>
                  <a:srgbClr val="F61848"/>
                </a:solidFill>
                <a:latin typeface="Arial" charset="0"/>
              </a:rPr>
              <a:t>Преимущества интеллект-карт</a:t>
            </a:r>
            <a:r>
              <a:rPr lang="ru-RU" smtClean="0"/>
              <a:t> </a:t>
            </a:r>
          </a:p>
        </p:txBody>
      </p:sp>
      <p:sp>
        <p:nvSpPr>
          <p:cNvPr id="21506" name="Oval 3"/>
          <p:cNvSpPr>
            <a:spLocks noChangeArrowheads="1"/>
          </p:cNvSpPr>
          <p:nvPr/>
        </p:nvSpPr>
        <p:spPr bwMode="auto">
          <a:xfrm>
            <a:off x="1331913" y="2276475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7" name="Oval 4"/>
          <p:cNvSpPr>
            <a:spLocks noChangeArrowheads="1"/>
          </p:cNvSpPr>
          <p:nvPr/>
        </p:nvSpPr>
        <p:spPr bwMode="auto">
          <a:xfrm rot="551664">
            <a:off x="-4763" y="1600200"/>
            <a:ext cx="4140201" cy="1871663"/>
          </a:xfrm>
          <a:prstGeom prst="ellipse">
            <a:avLst/>
          </a:prstGeom>
          <a:solidFill>
            <a:srgbClr val="F69718"/>
          </a:solidFill>
          <a:ln w="57150">
            <a:solidFill>
              <a:srgbClr val="F6184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Позволяет получать знания,</a:t>
            </a:r>
            <a:endParaRPr lang="en-US" sz="1600" b="1"/>
          </a:p>
          <a:p>
            <a:pPr algn="ctr"/>
            <a:r>
              <a:rPr lang="ru-RU" sz="1600" b="1"/>
              <a:t>обобщать знания </a:t>
            </a:r>
          </a:p>
        </p:txBody>
      </p:sp>
      <p:sp>
        <p:nvSpPr>
          <p:cNvPr id="21508" name="Oval 5"/>
          <p:cNvSpPr>
            <a:spLocks noChangeArrowheads="1"/>
          </p:cNvSpPr>
          <p:nvPr/>
        </p:nvSpPr>
        <p:spPr bwMode="auto">
          <a:xfrm rot="-850388">
            <a:off x="5010150" y="1643063"/>
            <a:ext cx="4133850" cy="1871662"/>
          </a:xfrm>
          <a:prstGeom prst="ellipse">
            <a:avLst/>
          </a:prstGeom>
          <a:solidFill>
            <a:srgbClr val="F61848"/>
          </a:solidFill>
          <a:ln w="57150">
            <a:solidFill>
              <a:srgbClr val="F6184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Формирует умения выделять </a:t>
            </a:r>
            <a:endParaRPr lang="en-US" sz="1600" b="1"/>
          </a:p>
          <a:p>
            <a:pPr algn="ctr"/>
            <a:r>
              <a:rPr lang="ru-RU" sz="1600" b="1"/>
              <a:t>главное, обобщать, </a:t>
            </a:r>
            <a:endParaRPr lang="en-US" sz="1600" b="1"/>
          </a:p>
          <a:p>
            <a:pPr algn="ctr"/>
            <a:r>
              <a:rPr lang="ru-RU" sz="1600" b="1"/>
              <a:t>систематизировать </a:t>
            </a:r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 rot="-637537">
            <a:off x="-4763" y="4746625"/>
            <a:ext cx="4067176" cy="1871663"/>
          </a:xfrm>
          <a:prstGeom prst="ellipse">
            <a:avLst/>
          </a:prstGeom>
          <a:solidFill>
            <a:srgbClr val="FCFC08"/>
          </a:solidFill>
          <a:ln w="76200">
            <a:solidFill>
              <a:srgbClr val="F6184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Развивает память, </a:t>
            </a:r>
            <a:endParaRPr lang="en-US" sz="1600" b="1"/>
          </a:p>
          <a:p>
            <a:pPr algn="ctr"/>
            <a:r>
              <a:rPr lang="ru-RU" sz="1600" b="1"/>
              <a:t>мышление, воображение</a:t>
            </a:r>
            <a:r>
              <a:rPr lang="ru-RU" sz="1600"/>
              <a:t> </a:t>
            </a:r>
          </a:p>
        </p:txBody>
      </p:sp>
      <p:sp>
        <p:nvSpPr>
          <p:cNvPr id="21510" name="Oval 7"/>
          <p:cNvSpPr>
            <a:spLocks noChangeArrowheads="1"/>
          </p:cNvSpPr>
          <p:nvPr/>
        </p:nvSpPr>
        <p:spPr bwMode="auto">
          <a:xfrm rot="771237">
            <a:off x="5153025" y="4745038"/>
            <a:ext cx="3995738" cy="1871662"/>
          </a:xfrm>
          <a:prstGeom prst="ellipse">
            <a:avLst/>
          </a:prstGeom>
          <a:solidFill>
            <a:srgbClr val="473FEF"/>
          </a:solidFill>
          <a:ln w="57150">
            <a:solidFill>
              <a:srgbClr val="F61848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Способствует концентрации </a:t>
            </a:r>
            <a:endParaRPr lang="en-US" sz="1600" b="1"/>
          </a:p>
          <a:p>
            <a:pPr algn="ctr"/>
            <a:r>
              <a:rPr lang="ru-RU" sz="1600" b="1"/>
              <a:t>внимания, запоминанию, </a:t>
            </a:r>
            <a:endParaRPr lang="en-US" sz="1600" b="1"/>
          </a:p>
          <a:p>
            <a:pPr algn="ctr"/>
            <a:r>
              <a:rPr lang="ru-RU" sz="1600" b="1"/>
              <a:t>мышлению, мотивации</a:t>
            </a:r>
            <a:r>
              <a:rPr lang="ru-RU" sz="16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124075" y="3141663"/>
            <a:ext cx="4895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F61848"/>
                </a:solidFill>
              </a:rPr>
              <a:t>Свойства интеллект-карт</a:t>
            </a:r>
            <a:r>
              <a:rPr lang="ru-RU" sz="1600" b="1">
                <a:solidFill>
                  <a:srgbClr val="F61848"/>
                </a:solidFill>
              </a:rPr>
              <a:t> </a:t>
            </a:r>
          </a:p>
        </p:txBody>
      </p:sp>
      <p:sp>
        <p:nvSpPr>
          <p:cNvPr id="22530" name="AutoShape 3"/>
          <p:cNvSpPr>
            <a:spLocks noChangeArrowheads="1"/>
          </p:cNvSpPr>
          <p:nvPr/>
        </p:nvSpPr>
        <p:spPr bwMode="auto">
          <a:xfrm>
            <a:off x="179388" y="1268413"/>
            <a:ext cx="2663825" cy="1130300"/>
          </a:xfrm>
          <a:prstGeom prst="parallelogram">
            <a:avLst>
              <a:gd name="adj" fmla="val 58919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наглядность 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3563938" y="476250"/>
            <a:ext cx="3024187" cy="1150938"/>
          </a:xfrm>
          <a:prstGeom prst="parallelogram">
            <a:avLst>
              <a:gd name="adj" fmla="val 65690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творчество</a:t>
            </a:r>
            <a:r>
              <a:rPr lang="ru-RU" sz="1600" b="1">
                <a:solidFill>
                  <a:srgbClr val="F61848"/>
                </a:solidFill>
              </a:rPr>
              <a:t> </a:t>
            </a:r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6227763" y="1557338"/>
            <a:ext cx="2663825" cy="1223962"/>
          </a:xfrm>
          <a:prstGeom prst="parallelogram">
            <a:avLst>
              <a:gd name="adj" fmla="val 54410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своевременность </a:t>
            </a:r>
          </a:p>
        </p:txBody>
      </p:sp>
      <p:sp>
        <p:nvSpPr>
          <p:cNvPr id="22533" name="AutoShape 6"/>
          <p:cNvSpPr>
            <a:spLocks noChangeArrowheads="1"/>
          </p:cNvSpPr>
          <p:nvPr/>
        </p:nvSpPr>
        <p:spPr bwMode="auto">
          <a:xfrm>
            <a:off x="179388" y="4365625"/>
            <a:ext cx="2736850" cy="1223963"/>
          </a:xfrm>
          <a:prstGeom prst="parallelogram">
            <a:avLst>
              <a:gd name="adj" fmla="val 55901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запоминаемость </a:t>
            </a:r>
          </a:p>
        </p:txBody>
      </p:sp>
      <p:sp>
        <p:nvSpPr>
          <p:cNvPr id="22534" name="AutoShape 7"/>
          <p:cNvSpPr>
            <a:spLocks noChangeArrowheads="1"/>
          </p:cNvSpPr>
          <p:nvPr/>
        </p:nvSpPr>
        <p:spPr bwMode="auto">
          <a:xfrm>
            <a:off x="6300788" y="4365625"/>
            <a:ext cx="2665412" cy="1223963"/>
          </a:xfrm>
          <a:prstGeom prst="parallelogram">
            <a:avLst>
              <a:gd name="adj" fmla="val 54442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возможность </a:t>
            </a:r>
            <a:endParaRPr lang="en-US" sz="1600" b="1"/>
          </a:p>
          <a:p>
            <a:pPr algn="ctr"/>
            <a:r>
              <a:rPr lang="ru-RU" sz="1600" b="1"/>
              <a:t>изменения </a:t>
            </a:r>
          </a:p>
        </p:txBody>
      </p:sp>
      <p:sp>
        <p:nvSpPr>
          <p:cNvPr id="22535" name="AutoShape 8"/>
          <p:cNvSpPr>
            <a:spLocks noChangeArrowheads="1"/>
          </p:cNvSpPr>
          <p:nvPr/>
        </p:nvSpPr>
        <p:spPr bwMode="auto">
          <a:xfrm>
            <a:off x="2484438" y="5445125"/>
            <a:ext cx="2952750" cy="1203325"/>
          </a:xfrm>
          <a:prstGeom prst="parallelogram">
            <a:avLst>
              <a:gd name="adj" fmla="val 61346"/>
            </a:avLst>
          </a:prstGeom>
          <a:solidFill>
            <a:srgbClr val="FCFC08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привлекательность </a:t>
            </a:r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4284663" y="3284538"/>
            <a:ext cx="24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 b="1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rgbClr val="F61848"/>
                </a:solidFill>
                <a:latin typeface="Arial" charset="0"/>
              </a:rPr>
              <a:t>Как составить карту:</a:t>
            </a:r>
            <a:r>
              <a:rPr lang="ru-RU" smtClean="0"/>
              <a:t> 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buFont typeface="Arial" charset="0"/>
              <a:buAutoNum type="arabicPeriod"/>
            </a:pPr>
            <a:r>
              <a:rPr lang="ru-RU" sz="2000" smtClean="0">
                <a:latin typeface="Arial" charset="0"/>
              </a:rPr>
              <a:t>Лист бумаги расположить горизонтально для удобного размещения рисунков или картинок, которые можно вырезать и наклеить (можно использовать любой формат бумаги: от бумаги размером А4 до ватмана) </a:t>
            </a:r>
          </a:p>
          <a:p>
            <a:pPr marL="457200" indent="-457200">
              <a:lnSpc>
                <a:spcPct val="80000"/>
              </a:lnSpc>
              <a:buFont typeface="Arial" charset="0"/>
              <a:buAutoNum type="arabicPeriod"/>
            </a:pPr>
            <a:r>
              <a:rPr lang="ru-RU" sz="2000" smtClean="0">
                <a:latin typeface="Arial" charset="0"/>
              </a:rPr>
              <a:t>В центре помещаем главную идею карты. Можно написать слово, нарисовать картинку, предмет и т. д. </a:t>
            </a:r>
          </a:p>
          <a:p>
            <a:pPr marL="457200" indent="-457200">
              <a:lnSpc>
                <a:spcPct val="80000"/>
              </a:lnSpc>
              <a:buFont typeface="Arial" charset="0"/>
              <a:buAutoNum type="arabicPeriod"/>
            </a:pPr>
            <a:r>
              <a:rPr lang="ru-RU" sz="2000" smtClean="0">
                <a:latin typeface="Arial" charset="0"/>
              </a:rPr>
              <a:t>Далее, разноцветными фломастерами проводим линии от слова, картинки, каждая является фрагментом темы в целом. </a:t>
            </a:r>
          </a:p>
          <a:p>
            <a:pPr marL="457200" indent="-457200">
              <a:lnSpc>
                <a:spcPct val="80000"/>
              </a:lnSpc>
              <a:buFont typeface="Arial" charset="0"/>
              <a:buAutoNum type="arabicPeriod"/>
            </a:pPr>
            <a:r>
              <a:rPr lang="ru-RU" sz="2000" smtClean="0">
                <a:latin typeface="Arial" charset="0"/>
              </a:rPr>
              <a:t>Каждая линия обозначается так же картинкой или словом. </a:t>
            </a:r>
          </a:p>
          <a:p>
            <a:pPr marL="457200" indent="-457200">
              <a:lnSpc>
                <a:spcPct val="80000"/>
              </a:lnSpc>
              <a:buFont typeface="Arial" charset="0"/>
              <a:buAutoNum type="arabicPeriod"/>
            </a:pPr>
            <a:r>
              <a:rPr lang="ru-RU" sz="2000" smtClean="0">
                <a:latin typeface="Arial" charset="0"/>
              </a:rPr>
              <a:t>В ветви добавляем детали, иллюстрации, символы и т. д.</a:t>
            </a:r>
            <a:r>
              <a:rPr lang="ru-RU" sz="2000" smtClean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>
                <a:solidFill>
                  <a:srgbClr val="F61848"/>
                </a:solidFill>
                <a:latin typeface="Arial" charset="0"/>
              </a:rPr>
              <a:t>Условия и правила создания карт</a:t>
            </a:r>
            <a:r>
              <a:rPr lang="ru-RU" smtClean="0"/>
              <a:t> 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Используются только цветные карандаши, маркеры и т. д.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 Основная идея, проблема или слово располагается в центре. 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Для изображения центральной идеи можно использовать рисунки, картинки.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Каждая главная ветвь имеет свой цвет.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Главные ветви соединяются с центральной идеей, а ветви второго, третьего и т.д. порядка соединяются с главными ветвями.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Ветви должны быть изогнутыми, а не прямыми (как ветви дерева).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Над каждой линией – ветвью пишется только одно ключевое слово.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Для лучшего запоминания и усвоения желательно использовать рисунки, картинки, ассоциации о каждом слове. </a:t>
            </a:r>
            <a:endParaRPr lang="en-US" sz="20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smtClean="0">
                <a:latin typeface="Arial" charset="0"/>
              </a:rPr>
              <a:t>Разросшиеся ветви можно заключать в контуры, чтобы они не смешивались с соседними ветвями.</a:t>
            </a:r>
            <a:r>
              <a:rPr lang="ru-RU" sz="2000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5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431800"/>
          </a:xfrm>
        </p:spPr>
        <p:txBody>
          <a:bodyPr/>
          <a:lstStyle/>
          <a:p>
            <a:r>
              <a:rPr lang="ru-RU" sz="2800" b="1" smtClean="0">
                <a:solidFill>
                  <a:srgbClr val="F61848"/>
                </a:solidFill>
                <a:latin typeface="Arial" charset="0"/>
              </a:rPr>
              <a:t>Варианты использования карт с детьми</a:t>
            </a:r>
            <a:r>
              <a:rPr lang="ru-RU" sz="4000" smtClean="0"/>
              <a:t> </a:t>
            </a:r>
          </a:p>
        </p:txBody>
      </p:sp>
      <p:graphicFrame>
        <p:nvGraphicFramePr>
          <p:cNvPr id="26627" name="Diagram 3"/>
          <p:cNvGraphicFramePr>
            <a:graphicFrameLocks/>
          </p:cNvGraphicFramePr>
          <p:nvPr>
            <p:ph type="dgm" idx="1"/>
          </p:nvPr>
        </p:nvGraphicFramePr>
        <p:xfrm>
          <a:off x="539750" y="623888"/>
          <a:ext cx="8208963" cy="5613400"/>
        </p:xfrm>
        <a:graphic>
          <a:graphicData uri="http://schemas.openxmlformats.org/drawingml/2006/compatibility">
            <com:legacyDrawing xmlns:com="http://schemas.openxmlformats.org/drawingml/2006/compatibility" spid="_x0000_s26627"/>
          </a:graphicData>
        </a:graphic>
      </p:graphicFrame>
      <p:sp>
        <p:nvSpPr>
          <p:cNvPr id="26636" name="Rectangle 11"/>
          <p:cNvSpPr>
            <a:spLocks noChangeArrowheads="1"/>
          </p:cNvSpPr>
          <p:nvPr/>
        </p:nvSpPr>
        <p:spPr bwMode="auto">
          <a:xfrm>
            <a:off x="250825" y="1989138"/>
            <a:ext cx="3289300" cy="1366837"/>
          </a:xfrm>
          <a:prstGeom prst="rect">
            <a:avLst/>
          </a:prstGeom>
          <a:solidFill>
            <a:srgbClr val="33CC33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Карта создается ребенком в </a:t>
            </a:r>
            <a:endParaRPr lang="en-US" sz="1600" b="1"/>
          </a:p>
          <a:p>
            <a:pPr algn="ctr"/>
            <a:r>
              <a:rPr lang="ru-RU" sz="1600" b="1"/>
              <a:t>Совместной</a:t>
            </a:r>
            <a:r>
              <a:rPr lang="en-US" sz="1600" b="1"/>
              <a:t> </a:t>
            </a:r>
            <a:r>
              <a:rPr lang="ru-RU" sz="1600" b="1"/>
              <a:t>деятельности со </a:t>
            </a:r>
            <a:endParaRPr lang="en-US" sz="1600" b="1"/>
          </a:p>
          <a:p>
            <a:pPr algn="ctr"/>
            <a:r>
              <a:rPr lang="ru-RU" sz="1600" b="1"/>
              <a:t>взрослым </a:t>
            </a:r>
            <a:r>
              <a:rPr lang="en-US" sz="1600" b="1"/>
              <a:t> </a:t>
            </a:r>
            <a:r>
              <a:rPr lang="ru-RU" sz="1600" b="1"/>
              <a:t>или самостоятельно</a:t>
            </a:r>
            <a:endParaRPr lang="en-US" sz="1600" b="1"/>
          </a:p>
          <a:p>
            <a:pPr algn="ctr"/>
            <a:r>
              <a:rPr lang="ru-RU" sz="1600" b="1"/>
              <a:t> графически</a:t>
            </a:r>
          </a:p>
        </p:txBody>
      </p:sp>
      <p:sp>
        <p:nvSpPr>
          <p:cNvPr id="26637" name="Rectangle 12"/>
          <p:cNvSpPr>
            <a:spLocks noChangeArrowheads="1"/>
          </p:cNvSpPr>
          <p:nvPr/>
        </p:nvSpPr>
        <p:spPr bwMode="auto">
          <a:xfrm>
            <a:off x="5580063" y="1916113"/>
            <a:ext cx="3311525" cy="1346200"/>
          </a:xfrm>
          <a:prstGeom prst="rect">
            <a:avLst/>
          </a:prstGeom>
          <a:solidFill>
            <a:srgbClr val="33CC33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Карта создается взрослым </a:t>
            </a:r>
            <a:endParaRPr lang="en-US" sz="1600" b="1"/>
          </a:p>
          <a:p>
            <a:pPr algn="ctr"/>
            <a:r>
              <a:rPr lang="ru-RU" sz="1600" b="1"/>
              <a:t> для составления рассказов </a:t>
            </a:r>
          </a:p>
          <a:p>
            <a:pPr algn="ctr"/>
            <a:r>
              <a:rPr lang="ru-RU" sz="1600" b="1"/>
              <a:t>детьми или</a:t>
            </a:r>
            <a:endParaRPr lang="en-US" sz="1600" b="1"/>
          </a:p>
          <a:p>
            <a:pPr algn="ctr"/>
            <a:r>
              <a:rPr lang="ru-RU" sz="1600" b="1"/>
              <a:t> обобщения информации</a:t>
            </a:r>
          </a:p>
        </p:txBody>
      </p:sp>
      <p:sp>
        <p:nvSpPr>
          <p:cNvPr id="26638" name="Rectangle 13"/>
          <p:cNvSpPr>
            <a:spLocks noChangeArrowheads="1"/>
          </p:cNvSpPr>
          <p:nvPr/>
        </p:nvSpPr>
        <p:spPr bwMode="auto">
          <a:xfrm>
            <a:off x="3203575" y="5373688"/>
            <a:ext cx="3168650" cy="1296987"/>
          </a:xfrm>
          <a:prstGeom prst="rect">
            <a:avLst/>
          </a:prstGeom>
          <a:solidFill>
            <a:srgbClr val="33CC33"/>
          </a:solidFill>
          <a:ln w="57150">
            <a:solidFill>
              <a:srgbClr val="F618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/>
              <a:t>Карта создается ребенком в </a:t>
            </a:r>
          </a:p>
          <a:p>
            <a:pPr algn="ctr"/>
            <a:r>
              <a:rPr lang="ru-RU" sz="1600" b="1"/>
              <a:t>совместной деятельности </a:t>
            </a:r>
          </a:p>
          <a:p>
            <a:pPr algn="ctr"/>
            <a:r>
              <a:rPr lang="ru-RU" sz="1600" b="1"/>
              <a:t>со взрослым или </a:t>
            </a:r>
          </a:p>
          <a:p>
            <a:pPr algn="ctr"/>
            <a:r>
              <a:rPr lang="ru-RU" sz="1600" b="1"/>
              <a:t>самостоятельно в плоскости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Интеллект-карта «Фрукты»</a:t>
            </a:r>
          </a:p>
        </p:txBody>
      </p:sp>
      <p:pic>
        <p:nvPicPr>
          <p:cNvPr id="30737" name="Picture 17" descr="c51155b6-b2fe-4590-9107-e1976d49301b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347913"/>
            <a:ext cx="4038600" cy="3028950"/>
          </a:xfrm>
        </p:spPr>
      </p:pic>
      <p:pic>
        <p:nvPicPr>
          <p:cNvPr id="30738" name="Picture 18" descr="190f8e31-79e8-4286-a869-6b1944b15a52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08588" y="1600200"/>
            <a:ext cx="2917825" cy="2185988"/>
          </a:xfrm>
        </p:spPr>
      </p:pic>
      <p:pic>
        <p:nvPicPr>
          <p:cNvPr id="30739" name="Picture 19" descr="45bc6cac-b566-41df-b1eb-c7c65f8032fb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08588" y="3938588"/>
            <a:ext cx="2916237" cy="21875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latin typeface="Arial" charset="0"/>
              </a:rPr>
              <a:t>Интеллект-карта «Насекомые»</a:t>
            </a:r>
          </a:p>
        </p:txBody>
      </p:sp>
      <p:pic>
        <p:nvPicPr>
          <p:cNvPr id="33800" name="Picture 8" descr="a1bd2302-db80-486d-8270-6cded0fd68b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466975"/>
            <a:ext cx="4038600" cy="2849563"/>
          </a:xfrm>
        </p:spPr>
      </p:pic>
      <p:pic>
        <p:nvPicPr>
          <p:cNvPr id="33801" name="Picture 9" descr="316ddd2a-068d-4297-830f-e9a2bc258c50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196975"/>
            <a:ext cx="3168650" cy="2622550"/>
          </a:xfrm>
        </p:spPr>
      </p:pic>
      <p:pic>
        <p:nvPicPr>
          <p:cNvPr id="33802" name="Picture 10" descr="c1c14111-5469-472c-8e5c-c7bf5bd90f82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932363" y="3933825"/>
            <a:ext cx="3273425" cy="23415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Интеллект-карта «Транспорт»</a:t>
            </a:r>
          </a:p>
        </p:txBody>
      </p:sp>
      <p:pic>
        <p:nvPicPr>
          <p:cNvPr id="35849" name="Picture 9" descr="d7b05927-9357-4707-8a98-8e7955ac6755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600200"/>
            <a:ext cx="3038475" cy="2185988"/>
          </a:xfrm>
        </p:spPr>
      </p:pic>
      <p:pic>
        <p:nvPicPr>
          <p:cNvPr id="35853" name="Picture 13" descr="9b5f3985-3263-4779-b5ef-2e9ee790d80d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79463" y="1600200"/>
            <a:ext cx="3394075" cy="4525963"/>
          </a:xfrm>
        </p:spPr>
      </p:pic>
      <p:pic>
        <p:nvPicPr>
          <p:cNvPr id="35856" name="Picture 16" descr="6c8e982b-a631-4da1-854a-5d119e2a3f12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110163" y="3938588"/>
            <a:ext cx="3114675" cy="21875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4000" smtClean="0">
                <a:latin typeface="Arial" charset="0"/>
              </a:rPr>
              <a:t>Рекомендации по применению интеллект-карт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беседуйте по карте;</a:t>
            </a:r>
          </a:p>
          <a:p>
            <a:r>
              <a:rPr lang="ru-RU" smtClean="0">
                <a:latin typeface="Arial" charset="0"/>
              </a:rPr>
              <a:t>задавайте больше вопросов;</a:t>
            </a:r>
          </a:p>
          <a:p>
            <a:r>
              <a:rPr lang="ru-RU" smtClean="0">
                <a:latin typeface="Arial" charset="0"/>
              </a:rPr>
              <a:t>обращайте внимание на то, чтобы дети отвечали полным ответом; </a:t>
            </a:r>
          </a:p>
          <a:p>
            <a:r>
              <a:rPr lang="ru-RU" smtClean="0">
                <a:latin typeface="Arial" charset="0"/>
              </a:rPr>
              <a:t>составляйте рассказы; </a:t>
            </a:r>
          </a:p>
          <a:p>
            <a:r>
              <a:rPr lang="ru-RU" smtClean="0">
                <a:latin typeface="Arial" charset="0"/>
              </a:rPr>
              <a:t>добавляйте и усложняйте в соответствии с возрастом детей;</a:t>
            </a:r>
          </a:p>
          <a:p>
            <a:r>
              <a:rPr lang="ru-RU" smtClean="0">
                <a:latin typeface="Arial" charset="0"/>
              </a:rPr>
              <a:t> экспериментируйте.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6863"/>
            <a:ext cx="9144000" cy="599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971550" y="4724400"/>
            <a:ext cx="741680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500" i="1">
                <a:solidFill>
                  <a:srgbClr val="C00000"/>
                </a:solidFill>
                <a:latin typeface="Calibri" pitchFamily="34" charset="0"/>
              </a:rPr>
              <a:t>Спасибо!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510715-B584-40F0-9F53-BB000C207C2E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82d47a9c9bcd8c4f2f5c7f1a60cb2678ef1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514</Words>
  <Application>Microsoft Office PowerPoint</Application>
  <PresentationFormat>Экран (4:3)</PresentationFormat>
  <Paragraphs>107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Слайд 1</vt:lpstr>
      <vt:lpstr>Варианты названия: «интеллект-карта», «карта ума», «карта разума», «карта памяти», «ментальная карта», «ассоциативная карта», «ассоциативная диаграмма», «схема мышления», «мыслительная карта». </vt:lpstr>
      <vt:lpstr>История интеллект-карт </vt:lpstr>
      <vt:lpstr>Цели создания интеллект-карт с дошкльниками</vt:lpstr>
      <vt:lpstr>Преимущества интеллект-карт </vt:lpstr>
      <vt:lpstr>Слайд 6</vt:lpstr>
      <vt:lpstr>Как составить карту: </vt:lpstr>
      <vt:lpstr>Условия и правила создания карт </vt:lpstr>
      <vt:lpstr>Варианты использования карт с детьми </vt:lpstr>
      <vt:lpstr>Интеллект-карта «Фрукты»</vt:lpstr>
      <vt:lpstr>Интеллект-карта «Насекомые»</vt:lpstr>
      <vt:lpstr>Интеллект-карта «Транспорт»</vt:lpstr>
      <vt:lpstr>Рекомендации по применению интеллект-карт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2015-03-05T13:12:10Z</dcterms:created>
  <dcterms:modified xsi:type="dcterms:W3CDTF">2024-04-19T07:47:52Z</dcterms:modified>
</cp:coreProperties>
</file>